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5" r:id="rId10"/>
    <p:sldId id="264" r:id="rId11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297" autoAdjust="0"/>
    <p:restoredTop sz="90929"/>
  </p:normalViewPr>
  <p:slideViewPr>
    <p:cSldViewPr>
      <p:cViewPr varScale="1">
        <p:scale>
          <a:sx n="73" d="100"/>
          <a:sy n="73" d="100"/>
        </p:scale>
        <p:origin x="312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BBA41-645E-411F-9BA9-212F49D5F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A1FB4-7D3B-4BFB-A29A-B6E914040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676275"/>
            <a:ext cx="2159000" cy="6097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76275"/>
            <a:ext cx="6324600" cy="6097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82D4E-8555-4ADA-A02A-0526B02802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B56F6-2E79-4CDE-8357-4649B38B35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37DA2-E838-412A-B58F-667448C8C7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CE656-FFDE-49F2-B658-BDBCD81D7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EACE3-26EA-42D2-A0B6-26B11AB3F4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C66F8-4D4D-4F26-9B42-8309A4B23B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4D8F5-6699-44F5-B099-41B0D8218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4499A-1D8B-4B1E-BEC5-086EFB47AD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3650B-E631-4860-9D9B-D8EF342B56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0">
              <a:schemeClr val="accent6">
                <a:lumMod val="60000"/>
                <a:lumOff val="40000"/>
              </a:schemeClr>
            </a:gs>
            <a:gs pos="47000">
              <a:schemeClr val="accent2">
                <a:lumMod val="20000"/>
                <a:lumOff val="80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76275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00275"/>
            <a:ext cx="8636000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942138"/>
            <a:ext cx="211772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0275" y="6942138"/>
            <a:ext cx="3219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2138"/>
            <a:ext cx="211931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</a:defRPr>
            </a:lvl1pPr>
          </a:lstStyle>
          <a:p>
            <a:pPr>
              <a:defRPr/>
            </a:pPr>
            <a:fld id="{C9F13CCA-4553-4C8F-BE0D-FEAD28EE1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cdJ2icEHXQU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81075" y="533400"/>
            <a:ext cx="8547100" cy="1533525"/>
          </a:xfrm>
        </p:spPr>
        <p:txBody>
          <a:bodyPr lIns="0" tIns="0" rIns="0" bIns="0" anchor="b"/>
          <a:lstStyle/>
          <a:p>
            <a:pPr eaLnBrk="1" hangingPunct="1">
              <a:lnSpc>
                <a:spcPct val="95000"/>
              </a:lnSpc>
            </a:pPr>
            <a:r>
              <a:rPr lang="en-US" sz="6000" dirty="0" smtClean="0">
                <a:solidFill>
                  <a:srgbClr val="404040"/>
                </a:solidFill>
                <a:latin typeface="Arial" charset="0"/>
              </a:rPr>
              <a:t>It’s Lunch Time!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7050" y="2166938"/>
            <a:ext cx="7024688" cy="1846262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dirty="0" err="1" smtClean="0">
                <a:solidFill>
                  <a:srgbClr val="404040"/>
                </a:solidFill>
                <a:latin typeface="Arial" charset="0"/>
              </a:rPr>
              <a:t>iMiddle</a:t>
            </a:r>
            <a:r>
              <a:rPr lang="en-US" dirty="0" smtClean="0">
                <a:solidFill>
                  <a:srgbClr val="404040"/>
                </a:solidFill>
                <a:latin typeface="Arial" charset="0"/>
              </a:rPr>
              <a:t> Lunchtime Procedures</a:t>
            </a:r>
            <a:endParaRPr lang="en-US" dirty="0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dirty="0" smtClean="0">
                <a:solidFill>
                  <a:srgbClr val="404040"/>
                </a:solidFill>
                <a:latin typeface="Arial" charset="0"/>
              </a:rPr>
              <a:t>2015/2016</a:t>
            </a:r>
            <a:endParaRPr lang="en-US" dirty="0" smtClean="0">
              <a:solidFill>
                <a:srgbClr val="404040"/>
              </a:solidFill>
              <a:latin typeface="Arial" charset="0"/>
            </a:endParaRPr>
          </a:p>
        </p:txBody>
      </p:sp>
      <p:pic>
        <p:nvPicPr>
          <p:cNvPr id="5" name="cdJ2icEHXQU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72758" y="3505200"/>
            <a:ext cx="6163733" cy="3467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44575" y="322263"/>
            <a:ext cx="8072438" cy="13874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5300" dirty="0" smtClean="0">
                <a:solidFill>
                  <a:srgbClr val="404040"/>
                </a:solidFill>
                <a:latin typeface="Arial" charset="0"/>
              </a:rPr>
              <a:t>Final Reminder</a:t>
            </a: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736600" y="2133600"/>
            <a:ext cx="88392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800" dirty="0">
                <a:solidFill>
                  <a:srgbClr val="404040"/>
                </a:solidFill>
                <a:latin typeface="Arial" charset="0"/>
              </a:rPr>
              <a:t>GET your PIN </a:t>
            </a: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ready to use before </a:t>
            </a:r>
            <a:r>
              <a:rPr lang="en-US" sz="2800" dirty="0">
                <a:solidFill>
                  <a:srgbClr val="404040"/>
                </a:solidFill>
                <a:latin typeface="Arial" charset="0"/>
              </a:rPr>
              <a:t>leaving for lunch </a:t>
            </a: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today</a:t>
            </a:r>
          </a:p>
          <a:p>
            <a:pPr algn="ctr">
              <a:lnSpc>
                <a:spcPct val="95000"/>
              </a:lnSpc>
            </a:pP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Pick up your own trash</a:t>
            </a:r>
          </a:p>
          <a:p>
            <a:pPr algn="ctr">
              <a:lnSpc>
                <a:spcPct val="95000"/>
              </a:lnSpc>
            </a:pP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Do not buy food for others!</a:t>
            </a:r>
          </a:p>
          <a:p>
            <a:pPr algn="ctr">
              <a:lnSpc>
                <a:spcPct val="95000"/>
              </a:lnSpc>
            </a:pP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Be responsible for your belongings</a:t>
            </a:r>
          </a:p>
          <a:p>
            <a:pPr algn="ctr">
              <a:lnSpc>
                <a:spcPct val="95000"/>
              </a:lnSpc>
            </a:pP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No play fighting!</a:t>
            </a:r>
          </a:p>
          <a:p>
            <a:pPr algn="ctr">
              <a:lnSpc>
                <a:spcPct val="95000"/>
              </a:lnSpc>
            </a:pP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Report bullying if you see it!</a:t>
            </a:r>
          </a:p>
          <a:p>
            <a:pPr algn="ctr">
              <a:lnSpc>
                <a:spcPct val="95000"/>
              </a:lnSpc>
            </a:pP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Get a pass if you need to go to a classroom</a:t>
            </a:r>
          </a:p>
          <a:p>
            <a:pPr algn="ctr">
              <a:lnSpc>
                <a:spcPct val="95000"/>
              </a:lnSpc>
            </a:pP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Use the restroom during lunchtime!</a:t>
            </a:r>
          </a:p>
          <a:p>
            <a:pPr algn="ctr">
              <a:lnSpc>
                <a:spcPct val="95000"/>
              </a:lnSpc>
            </a:pP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All school rules apply during lunchtime!</a:t>
            </a:r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56600" y="5867400"/>
            <a:ext cx="1295400" cy="130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44575" y="322263"/>
            <a:ext cx="8072438" cy="13874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5300" dirty="0" smtClean="0">
                <a:solidFill>
                  <a:srgbClr val="404040"/>
                </a:solidFill>
                <a:latin typeface="Arial" charset="0"/>
              </a:rPr>
              <a:t>Getting to Lunch 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660400" y="2590800"/>
            <a:ext cx="7575550" cy="3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700" b="1" dirty="0">
                <a:solidFill>
                  <a:srgbClr val="404040"/>
                </a:solidFill>
                <a:latin typeface="Arial" charset="0"/>
              </a:rPr>
              <a:t>WALK</a:t>
            </a:r>
            <a:r>
              <a:rPr lang="en-US" sz="2700" dirty="0">
                <a:solidFill>
                  <a:srgbClr val="404040"/>
                </a:solidFill>
                <a:latin typeface="Arial" charset="0"/>
              </a:rPr>
              <a:t> to lunch with your </a:t>
            </a:r>
            <a:r>
              <a:rPr lang="en-US" sz="2700" dirty="0" smtClean="0">
                <a:solidFill>
                  <a:srgbClr val="404040"/>
                </a:solidFill>
                <a:latin typeface="Arial" charset="0"/>
              </a:rPr>
              <a:t>Advisory </a:t>
            </a:r>
            <a:r>
              <a:rPr lang="en-US" sz="2700" dirty="0">
                <a:solidFill>
                  <a:srgbClr val="404040"/>
                </a:solidFill>
                <a:latin typeface="Arial" charset="0"/>
              </a:rPr>
              <a:t>teacher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404040"/>
                </a:solidFill>
                <a:latin typeface="Arial" charset="0"/>
              </a:rPr>
              <a:t>When you arrive, select a line. If you are only buying snacks, you </a:t>
            </a:r>
            <a:r>
              <a:rPr lang="en-US" sz="2700" dirty="0" smtClean="0">
                <a:solidFill>
                  <a:srgbClr val="404040"/>
                </a:solidFill>
                <a:latin typeface="Arial" charset="0"/>
              </a:rPr>
              <a:t>are only allowed to buy for YOURSELF!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404040"/>
                </a:solidFill>
                <a:latin typeface="Arial" charset="0"/>
              </a:rPr>
              <a:t>There are two outside lines and one inside line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404040"/>
                </a:solidFill>
                <a:latin typeface="Arial" charset="0"/>
              </a:rPr>
              <a:t>The SAME food is offered in each line- the inside line offers a salad bar </a:t>
            </a:r>
            <a:r>
              <a:rPr lang="en-US" sz="2700" b="1" dirty="0">
                <a:solidFill>
                  <a:srgbClr val="404040"/>
                </a:solidFill>
                <a:latin typeface="Arial" charset="0"/>
              </a:rPr>
              <a:t>in addition to </a:t>
            </a:r>
            <a:r>
              <a:rPr lang="en-US" sz="2700" dirty="0">
                <a:solidFill>
                  <a:srgbClr val="404040"/>
                </a:solidFill>
                <a:latin typeface="Arial" charset="0"/>
              </a:rPr>
              <a:t>the hot lunch</a:t>
            </a:r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99399" y="5286585"/>
            <a:ext cx="1997075" cy="2006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44575" y="322263"/>
            <a:ext cx="8072438" cy="13874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5300" dirty="0" smtClean="0">
                <a:solidFill>
                  <a:srgbClr val="404040"/>
                </a:solidFill>
                <a:latin typeface="Arial" charset="0"/>
              </a:rPr>
              <a:t>Lunch PIN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288680" y="2209800"/>
            <a:ext cx="7915519" cy="4561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404040"/>
                </a:solidFill>
                <a:latin typeface="Arial" charset="0"/>
              </a:rPr>
              <a:t>In order to receive a lunch, you need a lunch </a:t>
            </a:r>
            <a:r>
              <a:rPr lang="en-US" dirty="0" smtClean="0">
                <a:solidFill>
                  <a:srgbClr val="404040"/>
                </a:solidFill>
                <a:latin typeface="Arial" charset="0"/>
              </a:rPr>
              <a:t>PIN. Your Pin should be on the top right of your printed schedule</a:t>
            </a:r>
            <a:r>
              <a:rPr lang="en-US" dirty="0" smtClean="0">
                <a:solidFill>
                  <a:srgbClr val="404040"/>
                </a:solidFill>
                <a:latin typeface="Arial" charset="0"/>
              </a:rPr>
              <a:t>. This is a new pin for 6</a:t>
            </a:r>
            <a:r>
              <a:rPr lang="en-US" baseline="30000" dirty="0" smtClean="0">
                <a:solidFill>
                  <a:srgbClr val="404040"/>
                </a:solidFill>
                <a:latin typeface="Arial" charset="0"/>
              </a:rPr>
              <a:t>th</a:t>
            </a:r>
            <a:r>
              <a:rPr lang="en-US" dirty="0" smtClean="0">
                <a:solidFill>
                  <a:srgbClr val="404040"/>
                </a:solidFill>
                <a:latin typeface="Arial" charset="0"/>
              </a:rPr>
              <a:t> and 7</a:t>
            </a:r>
            <a:r>
              <a:rPr lang="en-US" baseline="30000" dirty="0" smtClean="0">
                <a:solidFill>
                  <a:srgbClr val="404040"/>
                </a:solidFill>
                <a:latin typeface="Arial" charset="0"/>
              </a:rPr>
              <a:t>th</a:t>
            </a:r>
            <a:r>
              <a:rPr lang="en-US" dirty="0" smtClean="0">
                <a:solidFill>
                  <a:srgbClr val="404040"/>
                </a:solidFill>
                <a:latin typeface="Arial" charset="0"/>
              </a:rPr>
              <a:t> grade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404040"/>
                </a:solidFill>
                <a:latin typeface="Arial" charset="0"/>
              </a:rPr>
              <a:t>This is the same as last year if you are an 8</a:t>
            </a:r>
            <a:r>
              <a:rPr lang="en-US" baseline="30000" dirty="0">
                <a:solidFill>
                  <a:srgbClr val="404040"/>
                </a:solidFill>
                <a:latin typeface="Arial" charset="0"/>
              </a:rPr>
              <a:t>th</a:t>
            </a:r>
            <a:r>
              <a:rPr lang="en-US" dirty="0">
                <a:solidFill>
                  <a:srgbClr val="404040"/>
                </a:solidFill>
                <a:latin typeface="Arial" charset="0"/>
              </a:rPr>
              <a:t> grader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dirty="0" smtClean="0">
                <a:solidFill>
                  <a:srgbClr val="404040"/>
                </a:solidFill>
                <a:latin typeface="Arial" charset="0"/>
              </a:rPr>
              <a:t>Remember your PIN!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404040"/>
                </a:solidFill>
                <a:latin typeface="Arial" charset="0"/>
              </a:rPr>
              <a:t>You must have your PIN ready to punch in when you get a lunch, </a:t>
            </a:r>
            <a:r>
              <a:rPr lang="en-US" b="1" dirty="0">
                <a:solidFill>
                  <a:srgbClr val="404040"/>
                </a:solidFill>
                <a:latin typeface="Arial" charset="0"/>
              </a:rPr>
              <a:t>even if you pay cash</a:t>
            </a:r>
            <a:endParaRPr lang="en-US" b="1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404040"/>
                </a:solidFill>
                <a:latin typeface="Arial" charset="0"/>
              </a:rPr>
              <a:t>If you need help or forget, see a staff member during </a:t>
            </a:r>
            <a:r>
              <a:rPr lang="en-US" dirty="0" smtClean="0">
                <a:solidFill>
                  <a:srgbClr val="404040"/>
                </a:solidFill>
                <a:latin typeface="Arial" charset="0"/>
              </a:rPr>
              <a:t>lunch</a:t>
            </a:r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dirty="0" smtClean="0">
                <a:solidFill>
                  <a:srgbClr val="404040"/>
                </a:solidFill>
                <a:latin typeface="Arial" charset="0"/>
              </a:rPr>
              <a:t>If you did not receive a lunch PIN, notify your cafeteria cashier and they will make a note of it, you still will get a lunch.  Sometimes it takes 4 days to get your PIN from the system if you are a new </a:t>
            </a:r>
            <a:r>
              <a:rPr lang="en-US" dirty="0" smtClean="0">
                <a:solidFill>
                  <a:srgbClr val="404040"/>
                </a:solidFill>
                <a:latin typeface="Arial" charset="0"/>
              </a:rPr>
              <a:t>student to the district</a:t>
            </a:r>
            <a:endParaRPr lang="en-US" dirty="0">
              <a:solidFill>
                <a:srgbClr val="404040"/>
              </a:solidFill>
              <a:latin typeface="Arial" charset="0"/>
            </a:endParaRPr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04199" y="5486400"/>
            <a:ext cx="1662113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ctrTitle"/>
          </p:nvPr>
        </p:nvSpPr>
        <p:spPr>
          <a:xfrm>
            <a:off x="2413000" y="762000"/>
            <a:ext cx="8072438" cy="13874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5300" dirty="0" smtClean="0">
                <a:solidFill>
                  <a:srgbClr val="404040"/>
                </a:solidFill>
                <a:latin typeface="Arial" charset="0"/>
              </a:rPr>
              <a:t>Lunch Lines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553244" y="2895600"/>
            <a:ext cx="9055100" cy="385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404040"/>
                </a:solidFill>
                <a:latin typeface="Arial" charset="0"/>
              </a:rPr>
              <a:t>There </a:t>
            </a:r>
            <a:r>
              <a:rPr lang="en-US" dirty="0" smtClean="0">
                <a:solidFill>
                  <a:srgbClr val="404040"/>
                </a:solidFill>
                <a:latin typeface="Arial" charset="0"/>
              </a:rPr>
              <a:t>will </a:t>
            </a:r>
            <a:r>
              <a:rPr lang="en-US" dirty="0">
                <a:solidFill>
                  <a:srgbClr val="404040"/>
                </a:solidFill>
                <a:latin typeface="Arial" charset="0"/>
              </a:rPr>
              <a:t>not </a:t>
            </a:r>
            <a:r>
              <a:rPr lang="en-US" dirty="0" smtClean="0">
                <a:solidFill>
                  <a:srgbClr val="404040"/>
                </a:solidFill>
                <a:latin typeface="Arial" charset="0"/>
              </a:rPr>
              <a:t>be any cutting </a:t>
            </a:r>
            <a:r>
              <a:rPr lang="en-US" dirty="0">
                <a:solidFill>
                  <a:srgbClr val="404040"/>
                </a:solidFill>
                <a:latin typeface="Arial" charset="0"/>
              </a:rPr>
              <a:t>in front of others when getting in line or you will risk being sent to the end of the line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404040"/>
                </a:solidFill>
                <a:latin typeface="Arial" charset="0"/>
              </a:rPr>
              <a:t>You are not allowed to buy food for your friends. All students must get in line if they want to purchase food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404040"/>
                </a:solidFill>
                <a:latin typeface="Arial" charset="0"/>
              </a:rPr>
              <a:t>You must stand behind the red line until it is your turn, pay attention when in line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404040"/>
                </a:solidFill>
                <a:latin typeface="Arial" charset="0"/>
              </a:rPr>
              <a:t>You may go to the front of the line if you have a special pass from your </a:t>
            </a:r>
            <a:r>
              <a:rPr lang="en-US" dirty="0" smtClean="0">
                <a:solidFill>
                  <a:srgbClr val="404040"/>
                </a:solidFill>
                <a:latin typeface="Arial" charset="0"/>
              </a:rPr>
              <a:t>teacher/administration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404040"/>
                </a:solidFill>
                <a:latin typeface="Arial" charset="0"/>
              </a:rPr>
              <a:t>When in line keep your hands and feet to yourself</a:t>
            </a:r>
            <a:endParaRPr lang="en-US" dirty="0"/>
          </a:p>
          <a:p>
            <a:pPr>
              <a:lnSpc>
                <a:spcPct val="95000"/>
              </a:lnSpc>
            </a:pPr>
            <a:endParaRPr lang="en-US" dirty="0">
              <a:solidFill>
                <a:srgbClr val="40404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dirty="0">
              <a:solidFill>
                <a:srgbClr val="404040"/>
              </a:solidFill>
              <a:latin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152400"/>
            <a:ext cx="2819400" cy="21961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44575" y="322263"/>
            <a:ext cx="8072438" cy="13874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5300" smtClean="0">
                <a:solidFill>
                  <a:srgbClr val="404040"/>
                </a:solidFill>
                <a:latin typeface="Arial" charset="0"/>
              </a:rPr>
              <a:t>Trash</a:t>
            </a: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1044575" y="2420938"/>
            <a:ext cx="8072438" cy="276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404040"/>
                </a:solidFill>
                <a:latin typeface="Arial" charset="0"/>
              </a:rPr>
              <a:t>Throw all trash in the appropriate trash can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404040"/>
                </a:solidFill>
                <a:latin typeface="Arial" charset="0"/>
              </a:rPr>
              <a:t>If you fail to throw your own trash away, you may be assigned </a:t>
            </a:r>
            <a:r>
              <a:rPr lang="en-US" sz="2700" dirty="0" smtClean="0">
                <a:solidFill>
                  <a:srgbClr val="404040"/>
                </a:solidFill>
                <a:latin typeface="Arial" charset="0"/>
              </a:rPr>
              <a:t>campus beautification or another consequence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404040"/>
                </a:solidFill>
                <a:latin typeface="Arial" charset="0"/>
              </a:rPr>
              <a:t>If an adult asks you to pick up trash, pick it up even if it is not yours; </a:t>
            </a:r>
            <a:r>
              <a:rPr lang="en-US" sz="2700" dirty="0" smtClean="0">
                <a:solidFill>
                  <a:srgbClr val="404040"/>
                </a:solidFill>
                <a:latin typeface="Arial" charset="0"/>
              </a:rPr>
              <a:t>this </a:t>
            </a:r>
            <a:r>
              <a:rPr lang="en-US" sz="2700" dirty="0" smtClean="0">
                <a:solidFill>
                  <a:srgbClr val="404040"/>
                </a:solidFill>
                <a:latin typeface="Arial" charset="0"/>
              </a:rPr>
              <a:t>is courteous</a:t>
            </a:r>
            <a:r>
              <a:rPr lang="en-US" sz="2700" dirty="0" smtClean="0">
                <a:solidFill>
                  <a:srgbClr val="404040"/>
                </a:solidFill>
                <a:latin typeface="Arial" charset="0"/>
              </a:rPr>
              <a:t>!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404040"/>
                </a:solidFill>
                <a:latin typeface="Arial" charset="0"/>
              </a:rPr>
              <a:t>Recycle!</a:t>
            </a:r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7775" y="5291138"/>
            <a:ext cx="156845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44575" y="322263"/>
            <a:ext cx="8072438" cy="1387475"/>
          </a:xfrm>
        </p:spPr>
        <p:txBody>
          <a:bodyPr lIns="0" tIns="0" rIns="0" bIns="0"/>
          <a:lstStyle/>
          <a:p>
            <a:pPr algn="r" eaLnBrk="1" hangingPunct="1">
              <a:lnSpc>
                <a:spcPct val="95000"/>
              </a:lnSpc>
            </a:pPr>
            <a:r>
              <a:rPr lang="en-US" sz="5300" dirty="0" smtClean="0">
                <a:solidFill>
                  <a:srgbClr val="404040"/>
                </a:solidFill>
                <a:latin typeface="Arial" charset="0"/>
              </a:rPr>
              <a:t>Boundaries</a:t>
            </a: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431801" y="1842446"/>
            <a:ext cx="9043988" cy="53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800" dirty="0">
                <a:solidFill>
                  <a:srgbClr val="404040"/>
                </a:solidFill>
                <a:latin typeface="Arial" charset="0"/>
              </a:rPr>
              <a:t>You must stay in the lunch court </a:t>
            </a: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area, which includes the tables between the </a:t>
            </a: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math building and rooms 10-12. </a:t>
            </a:r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The benches between the library and the Science buildings are open for </a:t>
            </a:r>
            <a:r>
              <a:rPr lang="en-US" sz="2800" b="1" dirty="0" smtClean="0">
                <a:solidFill>
                  <a:srgbClr val="404040"/>
                </a:solidFill>
                <a:latin typeface="Arial" charset="0"/>
              </a:rPr>
              <a:t>6</a:t>
            </a:r>
            <a:r>
              <a:rPr lang="en-US" sz="2800" b="1" baseline="30000" dirty="0" smtClean="0">
                <a:solidFill>
                  <a:srgbClr val="404040"/>
                </a:solidFill>
                <a:latin typeface="Arial" charset="0"/>
              </a:rPr>
              <a:t>th</a:t>
            </a:r>
            <a:r>
              <a:rPr lang="en-US" sz="2800" b="1" dirty="0" smtClean="0">
                <a:solidFill>
                  <a:srgbClr val="404040"/>
                </a:solidFill>
                <a:latin typeface="Arial" charset="0"/>
              </a:rPr>
              <a:t> grade only </a:t>
            </a: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this year.  6</a:t>
            </a:r>
            <a:r>
              <a:rPr lang="en-US" sz="2800" baseline="30000" dirty="0" smtClean="0">
                <a:solidFill>
                  <a:srgbClr val="404040"/>
                </a:solidFill>
                <a:latin typeface="Arial" charset="0"/>
              </a:rPr>
              <a:t>th</a:t>
            </a: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 graders may also use the lunch court, but 7</a:t>
            </a:r>
            <a:r>
              <a:rPr lang="en-US" sz="2800" baseline="30000" dirty="0" smtClean="0">
                <a:solidFill>
                  <a:srgbClr val="404040"/>
                </a:solidFill>
                <a:latin typeface="Arial" charset="0"/>
              </a:rPr>
              <a:t>th</a:t>
            </a: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 and 8</a:t>
            </a:r>
            <a:r>
              <a:rPr lang="en-US" sz="2800" baseline="30000" dirty="0" smtClean="0">
                <a:solidFill>
                  <a:srgbClr val="404040"/>
                </a:solidFill>
                <a:latin typeface="Arial" charset="0"/>
              </a:rPr>
              <a:t>th</a:t>
            </a: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 may not use the library/science quad. </a:t>
            </a:r>
            <a:endParaRPr lang="en-US" sz="2800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800" dirty="0">
                <a:solidFill>
                  <a:srgbClr val="404040"/>
                </a:solidFill>
                <a:latin typeface="Arial" charset="0"/>
              </a:rPr>
              <a:t>You may leave the lunch area </a:t>
            </a:r>
            <a:r>
              <a:rPr lang="en-US" sz="2800" b="1" dirty="0">
                <a:solidFill>
                  <a:srgbClr val="FF0000"/>
                </a:solidFill>
                <a:latin typeface="Arial" charset="0"/>
              </a:rPr>
              <a:t>ONLY</a:t>
            </a:r>
            <a:r>
              <a:rPr lang="en-US" sz="2800" dirty="0">
                <a:solidFill>
                  <a:srgbClr val="404040"/>
                </a:solidFill>
                <a:latin typeface="Arial" charset="0"/>
              </a:rPr>
              <a:t> with a pass from your </a:t>
            </a: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teacher (sports exempt, see next slide)</a:t>
            </a:r>
            <a:endParaRPr lang="en-US" sz="2800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800" dirty="0">
                <a:solidFill>
                  <a:srgbClr val="404040"/>
                </a:solidFill>
                <a:latin typeface="Arial" charset="0"/>
              </a:rPr>
              <a:t>If you need to use the restroom, </a:t>
            </a: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you may use the hallway by </a:t>
            </a: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rooms 10-12 </a:t>
            </a: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only</a:t>
            </a:r>
          </a:p>
          <a:p>
            <a:pPr lvl="2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This </a:t>
            </a:r>
            <a:r>
              <a:rPr lang="en-US" sz="2800" dirty="0" smtClean="0">
                <a:solidFill>
                  <a:srgbClr val="404040"/>
                </a:solidFill>
                <a:latin typeface="Arial" charset="0"/>
              </a:rPr>
              <a:t>includes going to the library when it is open for lunchtime</a:t>
            </a:r>
            <a:r>
              <a:rPr lang="en-US" sz="2200" dirty="0" smtClean="0">
                <a:solidFill>
                  <a:srgbClr val="404040"/>
                </a:solidFill>
                <a:latin typeface="Arial" charset="0"/>
              </a:rPr>
              <a:t>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600" y="322262"/>
            <a:ext cx="3581400" cy="13874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08000" y="322263"/>
            <a:ext cx="9144000" cy="13874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5300" dirty="0" smtClean="0">
                <a:solidFill>
                  <a:srgbClr val="404040"/>
                </a:solidFill>
                <a:latin typeface="Arial" charset="0"/>
              </a:rPr>
              <a:t>Sports and Other Lunch Activities</a:t>
            </a:r>
            <a:endParaRPr lang="en-US" sz="5300" dirty="0" smtClean="0">
              <a:solidFill>
                <a:srgbClr val="404040"/>
              </a:solidFill>
              <a:latin typeface="Arial" charset="0"/>
            </a:endParaRP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431801" y="1842446"/>
            <a:ext cx="9043988" cy="2894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200" dirty="0" smtClean="0">
                <a:solidFill>
                  <a:srgbClr val="404040"/>
                </a:solidFill>
                <a:latin typeface="Arial" charset="0"/>
              </a:rPr>
              <a:t>The field and basketball courts will be open at lunch time for football, soccer, and basketball on most days, starting Wed 9/9.  </a:t>
            </a:r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200" dirty="0" smtClean="0">
                <a:solidFill>
                  <a:srgbClr val="404040"/>
                </a:solidFill>
                <a:latin typeface="Arial" charset="0"/>
              </a:rPr>
              <a:t>These will open about 15 min into lunchtime, allowing you plenty of time to eat.  </a:t>
            </a:r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200" dirty="0" smtClean="0">
                <a:solidFill>
                  <a:srgbClr val="404040"/>
                </a:solidFill>
                <a:latin typeface="Arial" charset="0"/>
              </a:rPr>
              <a:t>Once you are on the field courts, you must remain there for the duration of the lunch. </a:t>
            </a:r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200" dirty="0" smtClean="0">
                <a:solidFill>
                  <a:srgbClr val="404040"/>
                </a:solidFill>
                <a:latin typeface="Arial" charset="0"/>
              </a:rPr>
              <a:t>NO FOOD or DRINK are allowed on the courts/field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200" dirty="0" smtClean="0">
                <a:solidFill>
                  <a:srgbClr val="404040"/>
                </a:solidFill>
                <a:latin typeface="Arial" charset="0"/>
              </a:rPr>
              <a:t>Good sportsmanship is expected at all times</a:t>
            </a:r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endParaRPr lang="en-US" sz="2200" dirty="0" smtClean="0">
              <a:solidFill>
                <a:srgbClr val="404040"/>
              </a:solidFill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800" y="4572000"/>
            <a:ext cx="5210175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921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ctrTitle"/>
          </p:nvPr>
        </p:nvSpPr>
        <p:spPr>
          <a:xfrm>
            <a:off x="1044575" y="322263"/>
            <a:ext cx="8072438" cy="1387475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5300" smtClean="0">
                <a:solidFill>
                  <a:srgbClr val="404040"/>
                </a:solidFill>
                <a:latin typeface="Arial" charset="0"/>
              </a:rPr>
              <a:t>Your Belongings</a:t>
            </a: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568081" y="2088319"/>
            <a:ext cx="9055100" cy="3947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404040"/>
                </a:solidFill>
                <a:latin typeface="Arial" charset="0"/>
              </a:rPr>
              <a:t>You are responsible for your belongings at all times during lunch. </a:t>
            </a:r>
            <a:r>
              <a:rPr lang="en-US" sz="2700" dirty="0" err="1">
                <a:solidFill>
                  <a:srgbClr val="404040"/>
                </a:solidFill>
                <a:latin typeface="Arial" charset="0"/>
              </a:rPr>
              <a:t>iMiddle</a:t>
            </a:r>
            <a:r>
              <a:rPr lang="en-US" sz="2700" dirty="0">
                <a:solidFill>
                  <a:srgbClr val="404040"/>
                </a:solidFill>
                <a:latin typeface="Arial" charset="0"/>
              </a:rPr>
              <a:t> is not responsible for lost or stolen items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404040"/>
                </a:solidFill>
                <a:latin typeface="Arial" charset="0"/>
              </a:rPr>
              <a:t>This includes your </a:t>
            </a:r>
            <a:r>
              <a:rPr lang="en-US" sz="2700" b="1" dirty="0" smtClean="0">
                <a:solidFill>
                  <a:srgbClr val="404040"/>
                </a:solidFill>
                <a:latin typeface="Arial" charset="0"/>
              </a:rPr>
              <a:t>NETBOOKS AND IPADS</a:t>
            </a:r>
            <a:r>
              <a:rPr lang="en-US" sz="2700" dirty="0" smtClean="0">
                <a:solidFill>
                  <a:srgbClr val="404040"/>
                </a:solidFill>
                <a:latin typeface="Arial" charset="0"/>
              </a:rPr>
              <a:t>- </a:t>
            </a:r>
            <a:r>
              <a:rPr lang="en-US" sz="2700" dirty="0">
                <a:solidFill>
                  <a:srgbClr val="404040"/>
                </a:solidFill>
                <a:latin typeface="Arial" charset="0"/>
              </a:rPr>
              <a:t>they should not leave your sight during lunch unless you have arranged a </a:t>
            </a:r>
            <a:r>
              <a:rPr lang="en-US" sz="2700" dirty="0" smtClean="0">
                <a:solidFill>
                  <a:srgbClr val="404040"/>
                </a:solidFill>
                <a:latin typeface="Arial" charset="0"/>
              </a:rPr>
              <a:t>trusted friend </a:t>
            </a:r>
            <a:r>
              <a:rPr lang="en-US" sz="2700" dirty="0">
                <a:solidFill>
                  <a:srgbClr val="404040"/>
                </a:solidFill>
                <a:latin typeface="Arial" charset="0"/>
              </a:rPr>
              <a:t>to watch it. </a:t>
            </a:r>
            <a:r>
              <a:rPr lang="en-US" sz="2700" dirty="0" smtClean="0">
                <a:solidFill>
                  <a:srgbClr val="404040"/>
                </a:solidFill>
                <a:latin typeface="Arial" charset="0"/>
              </a:rPr>
              <a:t>Netbooks/</a:t>
            </a:r>
            <a:r>
              <a:rPr lang="en-US" sz="2700" dirty="0" err="1" smtClean="0">
                <a:solidFill>
                  <a:srgbClr val="404040"/>
                </a:solidFill>
                <a:latin typeface="Arial" charset="0"/>
              </a:rPr>
              <a:t>Ipads</a:t>
            </a:r>
            <a:r>
              <a:rPr lang="en-US" sz="2700" dirty="0" smtClean="0">
                <a:solidFill>
                  <a:srgbClr val="404040"/>
                </a:solidFill>
                <a:latin typeface="Arial" charset="0"/>
              </a:rPr>
              <a:t> </a:t>
            </a:r>
            <a:r>
              <a:rPr lang="en-US" sz="2700" dirty="0">
                <a:solidFill>
                  <a:srgbClr val="404040"/>
                </a:solidFill>
                <a:latin typeface="Arial" charset="0"/>
              </a:rPr>
              <a:t>may be taken if you are careless during lunch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404040"/>
                </a:solidFill>
                <a:latin typeface="Arial" charset="0"/>
              </a:rPr>
              <a:t>Phones and iPods are not permitted during lunchtime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40404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404040"/>
                </a:solidFill>
                <a:latin typeface="Arial" charset="0"/>
              </a:rPr>
              <a:t>BE RESPONSIBLE!</a:t>
            </a:r>
          </a:p>
        </p:txBody>
      </p:sp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23200" y="5892800"/>
            <a:ext cx="1084263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89600" y="5994400"/>
            <a:ext cx="1160463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No Lunch Pin?  Your Lunch Pin Does not Work? No Money?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00275"/>
            <a:ext cx="8661400" cy="4124325"/>
          </a:xfrm>
        </p:spPr>
        <p:txBody>
          <a:bodyPr/>
          <a:lstStyle/>
          <a:p>
            <a:r>
              <a:rPr lang="en-US" sz="4000" dirty="0" smtClean="0"/>
              <a:t>Let an </a:t>
            </a:r>
            <a:r>
              <a:rPr lang="en-US" sz="4000" dirty="0" err="1" smtClean="0"/>
              <a:t>iMiddle</a:t>
            </a:r>
            <a:r>
              <a:rPr lang="en-US" sz="4000" dirty="0" smtClean="0"/>
              <a:t> staff member know during the lunch period</a:t>
            </a:r>
            <a:r>
              <a:rPr lang="en-US" sz="4000" dirty="0"/>
              <a:t> </a:t>
            </a:r>
            <a:r>
              <a:rPr lang="en-US" sz="4000" dirty="0" smtClean="0"/>
              <a:t>that you need help</a:t>
            </a:r>
          </a:p>
          <a:p>
            <a:endParaRPr lang="en-US" sz="4000" dirty="0"/>
          </a:p>
          <a:p>
            <a:r>
              <a:rPr lang="en-US" sz="4000" dirty="0" smtClean="0"/>
              <a:t> We do not want any student to go without a lunch! 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0483960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739</TotalTime>
  <Words>730</Words>
  <Application>Microsoft Office PowerPoint</Application>
  <PresentationFormat>Custom</PresentationFormat>
  <Paragraphs>57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Times New Roman</vt:lpstr>
      <vt:lpstr>Default Design</vt:lpstr>
      <vt:lpstr>It’s Lunch Time!</vt:lpstr>
      <vt:lpstr>Getting to Lunch </vt:lpstr>
      <vt:lpstr>Lunch PIN</vt:lpstr>
      <vt:lpstr>Lunch Lines</vt:lpstr>
      <vt:lpstr>Trash</vt:lpstr>
      <vt:lpstr>Boundaries</vt:lpstr>
      <vt:lpstr>Sports and Other Lunch Activities</vt:lpstr>
      <vt:lpstr>Your Belongings</vt:lpstr>
      <vt:lpstr>No Lunch Pin?  Your Lunch Pin Does not Work? No Money?</vt:lpstr>
      <vt:lpstr>Final Reminder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Rozsnyoi Kristy</cp:lastModifiedBy>
  <cp:revision>14</cp:revision>
  <dcterms:created xsi:type="dcterms:W3CDTF">2004-05-06T09:28:21Z</dcterms:created>
  <dcterms:modified xsi:type="dcterms:W3CDTF">2015-09-07T19:45:17Z</dcterms:modified>
</cp:coreProperties>
</file>